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58" r:id="rId3"/>
    <p:sldId id="288" r:id="rId4"/>
    <p:sldId id="289" r:id="rId5"/>
    <p:sldId id="291" r:id="rId6"/>
    <p:sldId id="292" r:id="rId7"/>
    <p:sldId id="290" r:id="rId8"/>
    <p:sldId id="293" r:id="rId9"/>
    <p:sldId id="294" r:id="rId10"/>
    <p:sldId id="295" r:id="rId11"/>
    <p:sldId id="296" r:id="rId12"/>
    <p:sldId id="297" r:id="rId13"/>
    <p:sldId id="300" r:id="rId14"/>
    <p:sldId id="29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xo 2" panose="020B0604020202020204" charset="0"/>
      <p:regular r:id="rId21"/>
      <p:bold r:id="rId22"/>
      <p:italic r:id="rId23"/>
      <p:boldItalic r:id="rId24"/>
    </p:embeddedFont>
    <p:embeddedFont>
      <p:font typeface="Fira Sans Condensed Light" panose="020B0604020202020204" charset="0"/>
      <p:regular r:id="rId25"/>
      <p:bold r:id="rId26"/>
      <p:italic r:id="rId27"/>
      <p:boldItalic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Rajdhani" panose="020B0604020202020204" charset="0"/>
      <p:regular r:id="rId33"/>
      <p:bold r:id="rId34"/>
    </p:embeddedFont>
    <p:embeddedFont>
      <p:font typeface="Roboto Condensed Light" panose="020B0604020202020204" charset="0"/>
      <p:regular r:id="rId35"/>
      <p:bold r:id="rId36"/>
      <p:italic r:id="rId37"/>
      <p:boldItalic r:id="rId38"/>
    </p:embeddedFont>
    <p:embeddedFont>
      <p:font typeface="Squada One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66FF"/>
    <a:srgbClr val="FFFF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1F1F11-A4A4-49A4-A28A-1B6881C0E4A1}">
  <a:tblStyle styleId="{0F1F1F11-A4A4-49A4-A28A-1B6881C0E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880" y="1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8706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969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547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49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609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30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49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40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84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889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93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55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90446" y="65647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3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90446" y="162267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5"/>
          </p:nvPr>
        </p:nvSpPr>
        <p:spPr>
          <a:xfrm>
            <a:off x="690446" y="2596156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6811558" y="22300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8"/>
          </p:nvPr>
        </p:nvSpPr>
        <p:spPr>
          <a:xfrm>
            <a:off x="6811558" y="279909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9"/>
          </p:nvPr>
        </p:nvSpPr>
        <p:spPr>
          <a:xfrm>
            <a:off x="6811558" y="325391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20"/>
          </p:nvPr>
        </p:nvSpPr>
        <p:spPr>
          <a:xfrm>
            <a:off x="6811558" y="38113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21"/>
          </p:nvPr>
        </p:nvSpPr>
        <p:spPr>
          <a:xfrm>
            <a:off x="6811558" y="4266173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3635896" y="2571750"/>
            <a:ext cx="5230616" cy="9182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  <a:sym typeface="Advent Pro Light"/>
              </a:rPr>
              <a:t>Presentation title</a:t>
            </a:r>
            <a:endParaRPr sz="3600" b="0" dirty="0">
              <a:solidFill>
                <a:schemeClr val="tx1"/>
              </a:solidFill>
              <a:latin typeface="Rajdhani" panose="020B0604020202020204" charset="0"/>
              <a:cs typeface="Rajdhani" panose="020B0604020202020204" charset="0"/>
              <a:sym typeface="Advent Pro Light"/>
            </a:endParaRPr>
          </a:p>
        </p:txBody>
      </p:sp>
      <p:cxnSp>
        <p:nvCxnSpPr>
          <p:cNvPr id="138" name="Google Shape;138;p28"/>
          <p:cNvCxnSpPr/>
          <p:nvPr/>
        </p:nvCxnSpPr>
        <p:spPr>
          <a:xfrm>
            <a:off x="5868144" y="3507854"/>
            <a:ext cx="327585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C:\Users\D\Desktop\skelt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2220"/>
            <a:ext cx="2808312" cy="193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98;p22">
            <a:extLst>
              <a:ext uri="{FF2B5EF4-FFF2-40B4-BE49-F238E27FC236}">
                <a16:creationId xmlns:a16="http://schemas.microsoft.com/office/drawing/2014/main" id="{CE8F64C7-E7F6-4E10-9AB9-806FBE5DB976}"/>
              </a:ext>
            </a:extLst>
          </p:cNvPr>
          <p:cNvSpPr txBox="1">
            <a:spLocks/>
          </p:cNvSpPr>
          <p:nvPr/>
        </p:nvSpPr>
        <p:spPr>
          <a:xfrm>
            <a:off x="3832730" y="4011910"/>
            <a:ext cx="5033782" cy="100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Exo 2"/>
              <a:buNone/>
              <a:defRPr sz="4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quada One"/>
              <a:buNone/>
              <a:defRPr sz="52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1600" b="0" dirty="0">
                <a:latin typeface="Rajdhani"/>
                <a:ea typeface="Rajdhani"/>
                <a:cs typeface="Rajdhani"/>
                <a:sym typeface="Rajdhani"/>
              </a:rPr>
              <a:t>Institute of Informatics &amp; Telecommunications </a:t>
            </a:r>
            <a:br>
              <a:rPr lang="en-US" sz="1600" b="0" dirty="0">
                <a:latin typeface="Rajdhani"/>
                <a:ea typeface="Rajdhani"/>
                <a:cs typeface="Rajdhani"/>
                <a:sym typeface="Rajdhani"/>
              </a:rPr>
            </a:br>
            <a:r>
              <a:rPr lang="en-US" sz="1600" b="0" dirty="0">
                <a:latin typeface="Rajdhani"/>
                <a:ea typeface="Rajdhani"/>
                <a:cs typeface="Rajdhani"/>
                <a:sym typeface="Rajdhani"/>
              </a:rPr>
              <a:t>NCSR Demokritos</a:t>
            </a:r>
          </a:p>
        </p:txBody>
      </p:sp>
      <p:sp>
        <p:nvSpPr>
          <p:cNvPr id="10" name="Google Shape;99;p22">
            <a:extLst>
              <a:ext uri="{FF2B5EF4-FFF2-40B4-BE49-F238E27FC236}">
                <a16:creationId xmlns:a16="http://schemas.microsoft.com/office/drawing/2014/main" id="{9AA5D7D8-03B8-4C43-A4DA-2271BBB8E8A9}"/>
              </a:ext>
            </a:extLst>
          </p:cNvPr>
          <p:cNvSpPr txBox="1">
            <a:spLocks/>
          </p:cNvSpPr>
          <p:nvPr/>
        </p:nvSpPr>
        <p:spPr>
          <a:xfrm>
            <a:off x="6833794" y="3507854"/>
            <a:ext cx="2032718" cy="679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1400" b="0" i="0" u="none" strike="noStrike" cap="none">
                <a:solidFill>
                  <a:srgbClr val="F3F3F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0" indent="0" algn="r"/>
            <a:r>
              <a:rPr lang="en-GB" sz="1800" dirty="0">
                <a:solidFill>
                  <a:schemeClr val="tx1"/>
                </a:solidFill>
                <a:latin typeface="Rajdhani" panose="020B0604020202020204" charset="0"/>
                <a:ea typeface="Rajdhani"/>
                <a:cs typeface="Rajdhani" panose="020B0604020202020204" charset="0"/>
                <a:sym typeface="Comfortaa Regular"/>
              </a:rPr>
              <a:t>Presenter Name</a:t>
            </a:r>
            <a:endParaRPr lang="en-US" sz="1800" b="1" dirty="0">
              <a:solidFill>
                <a:schemeClr val="tx1"/>
              </a:solidFill>
              <a:latin typeface="Rajdhani" panose="020B0604020202020204" charset="0"/>
              <a:ea typeface="Rajdhani"/>
              <a:cs typeface="Rajdhani" panose="020B0604020202020204" charset="0"/>
              <a:sym typeface="Rajdhan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D\Desktop\skeltbg.png">
            <a:extLst>
              <a:ext uri="{FF2B5EF4-FFF2-40B4-BE49-F238E27FC236}">
                <a16:creationId xmlns:a16="http://schemas.microsoft.com/office/drawing/2014/main" id="{E7D53424-E85E-44B4-BC2A-3FA5C14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23" y="509215"/>
            <a:ext cx="1176168" cy="8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Google Shape;158;p30">
            <a:extLst>
              <a:ext uri="{FF2B5EF4-FFF2-40B4-BE49-F238E27FC236}">
                <a16:creationId xmlns:a16="http://schemas.microsoft.com/office/drawing/2014/main" id="{455009A0-AA68-461F-8F9C-85F0E3EC3576}"/>
              </a:ext>
            </a:extLst>
          </p:cNvPr>
          <p:cNvCxnSpPr>
            <a:cxnSpLocks/>
          </p:cNvCxnSpPr>
          <p:nvPr/>
        </p:nvCxnSpPr>
        <p:spPr>
          <a:xfrm>
            <a:off x="7668344" y="0"/>
            <a:ext cx="0" cy="34685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105;p23">
            <a:extLst>
              <a:ext uri="{FF2B5EF4-FFF2-40B4-BE49-F238E27FC236}">
                <a16:creationId xmlns:a16="http://schemas.microsoft.com/office/drawing/2014/main" id="{091C5537-DD25-47C4-8374-01EE9EFA1665}"/>
              </a:ext>
            </a:extLst>
          </p:cNvPr>
          <p:cNvSpPr txBox="1">
            <a:spLocks/>
          </p:cNvSpPr>
          <p:nvPr/>
        </p:nvSpPr>
        <p:spPr>
          <a:xfrm>
            <a:off x="7710787" y="2592024"/>
            <a:ext cx="1547664" cy="10081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2"/>
              <a:buNone/>
              <a:defRPr sz="3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22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2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expertise</a:t>
            </a:r>
            <a:endParaRPr lang="en-US" sz="1600" b="0" dirty="0">
              <a:solidFill>
                <a:schemeClr val="tx1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  <p:sp>
        <p:nvSpPr>
          <p:cNvPr id="14" name="Google Shape;119;p24">
            <a:extLst>
              <a:ext uri="{FF2B5EF4-FFF2-40B4-BE49-F238E27FC236}">
                <a16:creationId xmlns:a16="http://schemas.microsoft.com/office/drawing/2014/main" id="{429B796E-5BD5-4196-B932-979D6CCA16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99592" y="1563638"/>
            <a:ext cx="6159641" cy="22743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25450" lvl="0" indent="-285750" algn="l">
              <a:lnSpc>
                <a:spcPct val="115000"/>
              </a:lnSpc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Rajdhani"/>
                <a:cs typeface="Rajdhani"/>
                <a:sym typeface="Rajdhani"/>
              </a:rPr>
              <a:t>Investing heavily on research around Artificial Intelligence, Data Science</a:t>
            </a:r>
          </a:p>
          <a:p>
            <a:pPr marL="425450" lvl="0" indent="-285750" algn="l">
              <a:lnSpc>
                <a:spcPct val="115000"/>
              </a:lnSpc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Rajdhani"/>
                <a:cs typeface="Rajdhani"/>
                <a:sym typeface="Rajdhani"/>
              </a:rPr>
              <a:t>Concentrating on application domains: health, culture, security, news and media, smart cities, document intelligence</a:t>
            </a:r>
            <a:endParaRPr lang="en-US" sz="1500" dirty="0">
              <a:latin typeface="Rajdhani"/>
              <a:ea typeface="Rajdhani"/>
              <a:cs typeface="Rajdhani"/>
              <a:sym typeface="Rajdhan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endParaRPr lang="en-GB" sz="1500" dirty="0">
              <a:latin typeface="Rajdhani"/>
              <a:ea typeface="Rajdhani"/>
              <a:cs typeface="Rajdhani"/>
              <a:sym typeface="Rajdhani"/>
            </a:endParaRPr>
          </a:p>
        </p:txBody>
      </p:sp>
    </p:spTree>
    <p:extLst>
      <p:ext uri="{BB962C8B-B14F-4D97-AF65-F5344CB8AC3E}">
        <p14:creationId xmlns:p14="http://schemas.microsoft.com/office/powerpoint/2010/main" val="218610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D\Desktop\skeltbg.png">
            <a:extLst>
              <a:ext uri="{FF2B5EF4-FFF2-40B4-BE49-F238E27FC236}">
                <a16:creationId xmlns:a16="http://schemas.microsoft.com/office/drawing/2014/main" id="{E7D53424-E85E-44B4-BC2A-3FA5C14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1870"/>
            <a:ext cx="2061688" cy="14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Google Shape;158;p30">
            <a:extLst>
              <a:ext uri="{FF2B5EF4-FFF2-40B4-BE49-F238E27FC236}">
                <a16:creationId xmlns:a16="http://schemas.microsoft.com/office/drawing/2014/main" id="{455009A0-AA68-461F-8F9C-85F0E3EC3576}"/>
              </a:ext>
            </a:extLst>
          </p:cNvPr>
          <p:cNvCxnSpPr>
            <a:cxnSpLocks/>
          </p:cNvCxnSpPr>
          <p:nvPr/>
        </p:nvCxnSpPr>
        <p:spPr>
          <a:xfrm>
            <a:off x="5142790" y="0"/>
            <a:ext cx="0" cy="34685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105;p23">
            <a:extLst>
              <a:ext uri="{FF2B5EF4-FFF2-40B4-BE49-F238E27FC236}">
                <a16:creationId xmlns:a16="http://schemas.microsoft.com/office/drawing/2014/main" id="{091C5537-DD25-47C4-8374-01EE9EFA1665}"/>
              </a:ext>
            </a:extLst>
          </p:cNvPr>
          <p:cNvSpPr txBox="1">
            <a:spLocks/>
          </p:cNvSpPr>
          <p:nvPr/>
        </p:nvSpPr>
        <p:spPr>
          <a:xfrm>
            <a:off x="5292080" y="2552714"/>
            <a:ext cx="3384371" cy="9579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2"/>
              <a:buNone/>
              <a:defRPr sz="3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32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innovation &amp; services</a:t>
            </a:r>
          </a:p>
        </p:txBody>
      </p:sp>
      <p:sp>
        <p:nvSpPr>
          <p:cNvPr id="31" name="Google Shape;105;p23">
            <a:extLst>
              <a:ext uri="{FF2B5EF4-FFF2-40B4-BE49-F238E27FC236}">
                <a16:creationId xmlns:a16="http://schemas.microsoft.com/office/drawing/2014/main" id="{2DF1AD52-300B-4B25-9668-93D19C5245F9}"/>
              </a:ext>
            </a:extLst>
          </p:cNvPr>
          <p:cNvSpPr txBox="1">
            <a:spLocks/>
          </p:cNvSpPr>
          <p:nvPr/>
        </p:nvSpPr>
        <p:spPr>
          <a:xfrm>
            <a:off x="4512186" y="2926292"/>
            <a:ext cx="649260" cy="4538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2"/>
              <a:buNone/>
              <a:defRPr sz="3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48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554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D\Desktop\skeltbg.png">
            <a:extLst>
              <a:ext uri="{FF2B5EF4-FFF2-40B4-BE49-F238E27FC236}">
                <a16:creationId xmlns:a16="http://schemas.microsoft.com/office/drawing/2014/main" id="{E7D53424-E85E-44B4-BC2A-3FA5C14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23" y="509215"/>
            <a:ext cx="1176168" cy="8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Google Shape;158;p30">
            <a:extLst>
              <a:ext uri="{FF2B5EF4-FFF2-40B4-BE49-F238E27FC236}">
                <a16:creationId xmlns:a16="http://schemas.microsoft.com/office/drawing/2014/main" id="{455009A0-AA68-461F-8F9C-85F0E3EC3576}"/>
              </a:ext>
            </a:extLst>
          </p:cNvPr>
          <p:cNvCxnSpPr>
            <a:cxnSpLocks/>
          </p:cNvCxnSpPr>
          <p:nvPr/>
        </p:nvCxnSpPr>
        <p:spPr>
          <a:xfrm>
            <a:off x="7668344" y="0"/>
            <a:ext cx="0" cy="34685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105;p23">
            <a:extLst>
              <a:ext uri="{FF2B5EF4-FFF2-40B4-BE49-F238E27FC236}">
                <a16:creationId xmlns:a16="http://schemas.microsoft.com/office/drawing/2014/main" id="{091C5537-DD25-47C4-8374-01EE9EFA1665}"/>
              </a:ext>
            </a:extLst>
          </p:cNvPr>
          <p:cNvSpPr txBox="1">
            <a:spLocks/>
          </p:cNvSpPr>
          <p:nvPr/>
        </p:nvSpPr>
        <p:spPr>
          <a:xfrm>
            <a:off x="7721314" y="2460426"/>
            <a:ext cx="1547664" cy="10081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2"/>
              <a:buNone/>
              <a:defRPr sz="3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22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3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innovation &amp; services</a:t>
            </a:r>
          </a:p>
        </p:txBody>
      </p:sp>
      <p:sp>
        <p:nvSpPr>
          <p:cNvPr id="14" name="Google Shape;119;p24">
            <a:extLst>
              <a:ext uri="{FF2B5EF4-FFF2-40B4-BE49-F238E27FC236}">
                <a16:creationId xmlns:a16="http://schemas.microsoft.com/office/drawing/2014/main" id="{429B796E-5BD5-4196-B932-979D6CCA16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71600" y="1434599"/>
            <a:ext cx="6159641" cy="22743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25450" lvl="0" indent="-285750" algn="l">
              <a:lnSpc>
                <a:spcPct val="115000"/>
              </a:lnSpc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Rajdhani"/>
                <a:cs typeface="Rajdhani"/>
                <a:sym typeface="Rajdhani"/>
              </a:rPr>
              <a:t>Close ties with industrial stakeholders </a:t>
            </a:r>
          </a:p>
          <a:p>
            <a:pPr marL="425450" lvl="0" indent="-285750" algn="l">
              <a:lnSpc>
                <a:spcPct val="115000"/>
              </a:lnSpc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Rajdhani"/>
                <a:cs typeface="Rajdhani"/>
                <a:sym typeface="Rajdhani"/>
              </a:rPr>
              <a:t>Lefkippos</a:t>
            </a:r>
            <a:r>
              <a:rPr lang="en-US" sz="1800" dirty="0">
                <a:latin typeface="Rajdhani"/>
                <a:cs typeface="Rajdhani"/>
                <a:sym typeface="Rajdhani"/>
              </a:rPr>
              <a:t> Technology Park - Innovative start-ups &amp; spinoffs </a:t>
            </a:r>
          </a:p>
          <a:p>
            <a:pPr marL="425450" lvl="0" indent="-285750" algn="l">
              <a:lnSpc>
                <a:spcPct val="115000"/>
              </a:lnSpc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Rajdhani"/>
                <a:cs typeface="Rajdhani"/>
                <a:sym typeface="Rajdhani"/>
              </a:rPr>
              <a:t>Services provided – </a:t>
            </a:r>
            <a:r>
              <a:rPr lang="en-US" sz="1800" dirty="0" err="1">
                <a:latin typeface="Rajdhani"/>
                <a:cs typeface="Rajdhani"/>
                <a:sym typeface="Rajdhani"/>
              </a:rPr>
              <a:t>ahedd</a:t>
            </a:r>
            <a:r>
              <a:rPr lang="en-US" sz="1800" dirty="0">
                <a:latin typeface="Rajdhani"/>
                <a:cs typeface="Rajdhani"/>
                <a:sym typeface="Rajdhani"/>
              </a:rPr>
              <a:t> DIH</a:t>
            </a:r>
          </a:p>
        </p:txBody>
      </p:sp>
    </p:spTree>
    <p:extLst>
      <p:ext uri="{BB962C8B-B14F-4D97-AF65-F5344CB8AC3E}">
        <p14:creationId xmlns:p14="http://schemas.microsoft.com/office/powerpoint/2010/main" val="125480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D\Desktop\skeltbg.png">
            <a:extLst>
              <a:ext uri="{FF2B5EF4-FFF2-40B4-BE49-F238E27FC236}">
                <a16:creationId xmlns:a16="http://schemas.microsoft.com/office/drawing/2014/main" id="{E7D53424-E85E-44B4-BC2A-3FA5C14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1870"/>
            <a:ext cx="2061688" cy="14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Google Shape;158;p30">
            <a:extLst>
              <a:ext uri="{FF2B5EF4-FFF2-40B4-BE49-F238E27FC236}">
                <a16:creationId xmlns:a16="http://schemas.microsoft.com/office/drawing/2014/main" id="{455009A0-AA68-461F-8F9C-85F0E3EC3576}"/>
              </a:ext>
            </a:extLst>
          </p:cNvPr>
          <p:cNvCxnSpPr>
            <a:cxnSpLocks/>
          </p:cNvCxnSpPr>
          <p:nvPr/>
        </p:nvCxnSpPr>
        <p:spPr>
          <a:xfrm>
            <a:off x="5142790" y="0"/>
            <a:ext cx="0" cy="34685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105;p23">
            <a:extLst>
              <a:ext uri="{FF2B5EF4-FFF2-40B4-BE49-F238E27FC236}">
                <a16:creationId xmlns:a16="http://schemas.microsoft.com/office/drawing/2014/main" id="{091C5537-DD25-47C4-8374-01EE9EFA1665}"/>
              </a:ext>
            </a:extLst>
          </p:cNvPr>
          <p:cNvSpPr txBox="1">
            <a:spLocks/>
          </p:cNvSpPr>
          <p:nvPr/>
        </p:nvSpPr>
        <p:spPr>
          <a:xfrm>
            <a:off x="5292080" y="2552714"/>
            <a:ext cx="3384371" cy="9579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2"/>
              <a:buNone/>
              <a:defRPr sz="3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32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wrap up</a:t>
            </a:r>
          </a:p>
        </p:txBody>
      </p:sp>
      <p:sp>
        <p:nvSpPr>
          <p:cNvPr id="31" name="Google Shape;105;p23">
            <a:extLst>
              <a:ext uri="{FF2B5EF4-FFF2-40B4-BE49-F238E27FC236}">
                <a16:creationId xmlns:a16="http://schemas.microsoft.com/office/drawing/2014/main" id="{2DF1AD52-300B-4B25-9668-93D19C5245F9}"/>
              </a:ext>
            </a:extLst>
          </p:cNvPr>
          <p:cNvSpPr txBox="1">
            <a:spLocks/>
          </p:cNvSpPr>
          <p:nvPr/>
        </p:nvSpPr>
        <p:spPr>
          <a:xfrm>
            <a:off x="4512186" y="2926292"/>
            <a:ext cx="649260" cy="4538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2"/>
              <a:buNone/>
              <a:defRPr sz="3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48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256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ctrTitle" idx="9"/>
          </p:nvPr>
        </p:nvSpPr>
        <p:spPr>
          <a:xfrm>
            <a:off x="155807" y="2597569"/>
            <a:ext cx="3995404" cy="8165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4800"/>
            </a:pPr>
            <a:r>
              <a:rPr lang="en-US" sz="16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email</a:t>
            </a:r>
            <a:br>
              <a:rPr lang="en-US" sz="16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</a:br>
            <a:br>
              <a:rPr lang="en-US" sz="16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</a:br>
            <a:r>
              <a:rPr lang="en-US" sz="16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personal webpage</a:t>
            </a:r>
          </a:p>
        </p:txBody>
      </p:sp>
      <p:sp>
        <p:nvSpPr>
          <p:cNvPr id="169" name="Google Shape;169;p30"/>
          <p:cNvSpPr txBox="1">
            <a:spLocks noGrp="1"/>
          </p:cNvSpPr>
          <p:nvPr>
            <p:ph type="ctrTitle" idx="20"/>
          </p:nvPr>
        </p:nvSpPr>
        <p:spPr>
          <a:xfrm>
            <a:off x="5784878" y="3280640"/>
            <a:ext cx="2531536" cy="10702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feel free to contact us! </a:t>
            </a:r>
            <a:endParaRPr lang="en-GB" sz="2800" b="0" dirty="0">
              <a:solidFill>
                <a:schemeClr val="tx1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  <p:sp>
        <p:nvSpPr>
          <p:cNvPr id="18" name="Google Shape;169;p30"/>
          <p:cNvSpPr txBox="1">
            <a:spLocks noGrp="1"/>
          </p:cNvSpPr>
          <p:nvPr>
            <p:ph type="ctrTitle" idx="20"/>
          </p:nvPr>
        </p:nvSpPr>
        <p:spPr>
          <a:xfrm>
            <a:off x="438951" y="1701480"/>
            <a:ext cx="3713918" cy="8165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en-US" sz="24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Presenter name</a:t>
            </a:r>
            <a:endParaRPr sz="2400" b="0" dirty="0">
              <a:solidFill>
                <a:schemeClr val="tx1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  <p:pic>
        <p:nvPicPr>
          <p:cNvPr id="67" name="Picture 2" descr="C:\Users\D\Desktop\skeltbg.png">
            <a:extLst>
              <a:ext uri="{FF2B5EF4-FFF2-40B4-BE49-F238E27FC236}">
                <a16:creationId xmlns:a16="http://schemas.microsoft.com/office/drawing/2014/main" id="{E7D53424-E85E-44B4-BC2A-3FA5C14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03" y="51470"/>
            <a:ext cx="250462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Google Shape;158;p30">
            <a:extLst>
              <a:ext uri="{FF2B5EF4-FFF2-40B4-BE49-F238E27FC236}">
                <a16:creationId xmlns:a16="http://schemas.microsoft.com/office/drawing/2014/main" id="{455009A0-AA68-461F-8F9C-85F0E3EC3576}"/>
              </a:ext>
            </a:extLst>
          </p:cNvPr>
          <p:cNvCxnSpPr>
            <a:cxnSpLocks/>
          </p:cNvCxnSpPr>
          <p:nvPr/>
        </p:nvCxnSpPr>
        <p:spPr>
          <a:xfrm>
            <a:off x="4283968" y="0"/>
            <a:ext cx="0" cy="34685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158;p30">
            <a:extLst>
              <a:ext uri="{FF2B5EF4-FFF2-40B4-BE49-F238E27FC236}">
                <a16:creationId xmlns:a16="http://schemas.microsoft.com/office/drawing/2014/main" id="{D5552AFF-DFFB-4667-92E6-E67834F5D137}"/>
              </a:ext>
            </a:extLst>
          </p:cNvPr>
          <p:cNvCxnSpPr>
            <a:cxnSpLocks/>
          </p:cNvCxnSpPr>
          <p:nvPr/>
        </p:nvCxnSpPr>
        <p:spPr>
          <a:xfrm>
            <a:off x="5652120" y="1674962"/>
            <a:ext cx="0" cy="34685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8EF2910-4D4A-4958-82C7-3E37F73B7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35" y="4266689"/>
            <a:ext cx="731192" cy="837935"/>
          </a:xfrm>
          <a:prstGeom prst="rect">
            <a:avLst/>
          </a:prstGeom>
        </p:spPr>
      </p:pic>
      <p:pic>
        <p:nvPicPr>
          <p:cNvPr id="26" name="Picture 25" descr="Text&#10;&#10;Description automatically generated with medium confidence">
            <a:extLst>
              <a:ext uri="{FF2B5EF4-FFF2-40B4-BE49-F238E27FC236}">
                <a16:creationId xmlns:a16="http://schemas.microsoft.com/office/drawing/2014/main" id="{C041C748-173F-47F8-9745-0B839A846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22" y="4290168"/>
            <a:ext cx="576064" cy="6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8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ctrTitle" idx="9"/>
          </p:nvPr>
        </p:nvSpPr>
        <p:spPr>
          <a:xfrm>
            <a:off x="5976335" y="2787774"/>
            <a:ext cx="2385963" cy="1081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buSzPts val="4800"/>
            </a:pPr>
            <a:r>
              <a:rPr lang="en-US" sz="26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innovation &amp; services</a:t>
            </a:r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 idx="3"/>
          </p:nvPr>
        </p:nvSpPr>
        <p:spPr>
          <a:xfrm>
            <a:off x="3281953" y="1266973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1</a:t>
            </a:r>
            <a:endParaRPr sz="2800" b="0" dirty="0">
              <a:solidFill>
                <a:schemeClr val="tx1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 idx="4"/>
          </p:nvPr>
        </p:nvSpPr>
        <p:spPr>
          <a:xfrm>
            <a:off x="3281953" y="1880247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2</a:t>
            </a:r>
            <a:endParaRPr sz="2800" b="0" dirty="0">
              <a:solidFill>
                <a:schemeClr val="tx1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  <p:sp>
        <p:nvSpPr>
          <p:cNvPr id="162" name="Google Shape;162;p30"/>
          <p:cNvSpPr txBox="1">
            <a:spLocks noGrp="1"/>
          </p:cNvSpPr>
          <p:nvPr>
            <p:ph type="title" idx="8"/>
          </p:nvPr>
        </p:nvSpPr>
        <p:spPr>
          <a:xfrm>
            <a:off x="5440086" y="312950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3</a:t>
            </a:r>
            <a:endParaRPr sz="2800" b="0" dirty="0">
              <a:solidFill>
                <a:schemeClr val="tx1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  <p:sp>
        <p:nvSpPr>
          <p:cNvPr id="167" name="Google Shape;167;p30"/>
          <p:cNvSpPr txBox="1">
            <a:spLocks noGrp="1"/>
          </p:cNvSpPr>
          <p:nvPr>
            <p:ph type="ctrTitle" idx="18"/>
          </p:nvPr>
        </p:nvSpPr>
        <p:spPr>
          <a:xfrm>
            <a:off x="5976186" y="406187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4800"/>
            </a:pPr>
            <a:r>
              <a:rPr lang="en-US" sz="28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wrap up</a:t>
            </a:r>
            <a:r>
              <a:rPr lang="el-GR" sz="2800" b="0" dirty="0">
                <a:solidFill>
                  <a:schemeClr val="tx1"/>
                </a:solidFill>
                <a:cs typeface="Rajdhani" panose="020B0604020202020204" charset="0"/>
              </a:rPr>
              <a:t> </a:t>
            </a:r>
            <a:endParaRPr sz="2800" b="0" dirty="0">
              <a:solidFill>
                <a:schemeClr val="tx1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  <p:sp>
        <p:nvSpPr>
          <p:cNvPr id="169" name="Google Shape;169;p30"/>
          <p:cNvSpPr txBox="1">
            <a:spLocks noGrp="1"/>
          </p:cNvSpPr>
          <p:nvPr>
            <p:ph type="ctrTitle" idx="20"/>
          </p:nvPr>
        </p:nvSpPr>
        <p:spPr>
          <a:xfrm>
            <a:off x="2002453" y="126697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let’s meet</a:t>
            </a:r>
            <a:endParaRPr sz="2800" b="0" dirty="0">
              <a:solidFill>
                <a:schemeClr val="tx1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  <p:sp>
        <p:nvSpPr>
          <p:cNvPr id="30" name="Google Shape;162;p30"/>
          <p:cNvSpPr txBox="1">
            <a:spLocks noGrp="1"/>
          </p:cNvSpPr>
          <p:nvPr>
            <p:ph type="title" idx="8"/>
          </p:nvPr>
        </p:nvSpPr>
        <p:spPr>
          <a:xfrm>
            <a:off x="5440086" y="406187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8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4</a:t>
            </a:r>
            <a:endParaRPr sz="2800" b="0" dirty="0">
              <a:solidFill>
                <a:schemeClr val="tx1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  <p:sp>
        <p:nvSpPr>
          <p:cNvPr id="18" name="Google Shape;169;p30"/>
          <p:cNvSpPr txBox="1">
            <a:spLocks noGrp="1"/>
          </p:cNvSpPr>
          <p:nvPr>
            <p:ph type="ctrTitle" idx="20"/>
          </p:nvPr>
        </p:nvSpPr>
        <p:spPr>
          <a:xfrm>
            <a:off x="1983270" y="1943622"/>
            <a:ext cx="1944216" cy="5391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en-US" sz="28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expertise</a:t>
            </a:r>
            <a:endParaRPr sz="2800" b="0" dirty="0">
              <a:solidFill>
                <a:schemeClr val="tx1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  <p:pic>
        <p:nvPicPr>
          <p:cNvPr id="67" name="Picture 2" descr="C:\Users\D\Desktop\skeltbg.png">
            <a:extLst>
              <a:ext uri="{FF2B5EF4-FFF2-40B4-BE49-F238E27FC236}">
                <a16:creationId xmlns:a16="http://schemas.microsoft.com/office/drawing/2014/main" id="{E7D53424-E85E-44B4-BC2A-3FA5C14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1870"/>
            <a:ext cx="2061688" cy="14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Google Shape;158;p30">
            <a:extLst>
              <a:ext uri="{FF2B5EF4-FFF2-40B4-BE49-F238E27FC236}">
                <a16:creationId xmlns:a16="http://schemas.microsoft.com/office/drawing/2014/main" id="{455009A0-AA68-461F-8F9C-85F0E3EC3576}"/>
              </a:ext>
            </a:extLst>
          </p:cNvPr>
          <p:cNvCxnSpPr>
            <a:cxnSpLocks/>
          </p:cNvCxnSpPr>
          <p:nvPr/>
        </p:nvCxnSpPr>
        <p:spPr>
          <a:xfrm>
            <a:off x="4499992" y="0"/>
            <a:ext cx="0" cy="293179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158;p30">
            <a:extLst>
              <a:ext uri="{FF2B5EF4-FFF2-40B4-BE49-F238E27FC236}">
                <a16:creationId xmlns:a16="http://schemas.microsoft.com/office/drawing/2014/main" id="{3B30B8F0-DA77-4BCF-81B2-287353BCC0DE}"/>
              </a:ext>
            </a:extLst>
          </p:cNvPr>
          <p:cNvCxnSpPr>
            <a:cxnSpLocks/>
          </p:cNvCxnSpPr>
          <p:nvPr/>
        </p:nvCxnSpPr>
        <p:spPr>
          <a:xfrm>
            <a:off x="5364088" y="2211710"/>
            <a:ext cx="0" cy="293179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D\Desktop\skeltbg.png">
            <a:extLst>
              <a:ext uri="{FF2B5EF4-FFF2-40B4-BE49-F238E27FC236}">
                <a16:creationId xmlns:a16="http://schemas.microsoft.com/office/drawing/2014/main" id="{E7D53424-E85E-44B4-BC2A-3FA5C14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1870"/>
            <a:ext cx="2061688" cy="14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Google Shape;158;p30">
            <a:extLst>
              <a:ext uri="{FF2B5EF4-FFF2-40B4-BE49-F238E27FC236}">
                <a16:creationId xmlns:a16="http://schemas.microsoft.com/office/drawing/2014/main" id="{455009A0-AA68-461F-8F9C-85F0E3EC3576}"/>
              </a:ext>
            </a:extLst>
          </p:cNvPr>
          <p:cNvCxnSpPr>
            <a:cxnSpLocks/>
          </p:cNvCxnSpPr>
          <p:nvPr/>
        </p:nvCxnSpPr>
        <p:spPr>
          <a:xfrm>
            <a:off x="5142790" y="0"/>
            <a:ext cx="0" cy="34685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105;p23">
            <a:extLst>
              <a:ext uri="{FF2B5EF4-FFF2-40B4-BE49-F238E27FC236}">
                <a16:creationId xmlns:a16="http://schemas.microsoft.com/office/drawing/2014/main" id="{091C5537-DD25-47C4-8374-01EE9EFA1665}"/>
              </a:ext>
            </a:extLst>
          </p:cNvPr>
          <p:cNvSpPr txBox="1">
            <a:spLocks/>
          </p:cNvSpPr>
          <p:nvPr/>
        </p:nvSpPr>
        <p:spPr>
          <a:xfrm>
            <a:off x="5292080" y="2837938"/>
            <a:ext cx="3240359" cy="630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2"/>
              <a:buNone/>
              <a:defRPr sz="3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32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let’s meet</a:t>
            </a:r>
            <a:br>
              <a:rPr lang="en-US" dirty="0"/>
            </a:br>
            <a:r>
              <a:rPr lang="en-US" sz="18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about us | vision &amp; mission</a:t>
            </a:r>
          </a:p>
        </p:txBody>
      </p:sp>
      <p:sp>
        <p:nvSpPr>
          <p:cNvPr id="31" name="Google Shape;105;p23">
            <a:extLst>
              <a:ext uri="{FF2B5EF4-FFF2-40B4-BE49-F238E27FC236}">
                <a16:creationId xmlns:a16="http://schemas.microsoft.com/office/drawing/2014/main" id="{2DF1AD52-300B-4B25-9668-93D19C5245F9}"/>
              </a:ext>
            </a:extLst>
          </p:cNvPr>
          <p:cNvSpPr txBox="1">
            <a:spLocks/>
          </p:cNvSpPr>
          <p:nvPr/>
        </p:nvSpPr>
        <p:spPr>
          <a:xfrm>
            <a:off x="4568176" y="2926292"/>
            <a:ext cx="649260" cy="4538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2"/>
              <a:buNone/>
              <a:defRPr sz="3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48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220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D\Desktop\skeltbg.png">
            <a:extLst>
              <a:ext uri="{FF2B5EF4-FFF2-40B4-BE49-F238E27FC236}">
                <a16:creationId xmlns:a16="http://schemas.microsoft.com/office/drawing/2014/main" id="{E7D53424-E85E-44B4-BC2A-3FA5C14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23" y="509215"/>
            <a:ext cx="1176168" cy="8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Google Shape;158;p30">
            <a:extLst>
              <a:ext uri="{FF2B5EF4-FFF2-40B4-BE49-F238E27FC236}">
                <a16:creationId xmlns:a16="http://schemas.microsoft.com/office/drawing/2014/main" id="{455009A0-AA68-461F-8F9C-85F0E3EC3576}"/>
              </a:ext>
            </a:extLst>
          </p:cNvPr>
          <p:cNvCxnSpPr>
            <a:cxnSpLocks/>
          </p:cNvCxnSpPr>
          <p:nvPr/>
        </p:nvCxnSpPr>
        <p:spPr>
          <a:xfrm>
            <a:off x="7668344" y="0"/>
            <a:ext cx="0" cy="34685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105;p23">
            <a:extLst>
              <a:ext uri="{FF2B5EF4-FFF2-40B4-BE49-F238E27FC236}">
                <a16:creationId xmlns:a16="http://schemas.microsoft.com/office/drawing/2014/main" id="{091C5537-DD25-47C4-8374-01EE9EFA1665}"/>
              </a:ext>
            </a:extLst>
          </p:cNvPr>
          <p:cNvSpPr txBox="1">
            <a:spLocks/>
          </p:cNvSpPr>
          <p:nvPr/>
        </p:nvSpPr>
        <p:spPr>
          <a:xfrm>
            <a:off x="7729123" y="2503661"/>
            <a:ext cx="1547664" cy="10081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2"/>
              <a:buNone/>
              <a:defRPr sz="3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22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1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let’s meet</a:t>
            </a:r>
            <a:br>
              <a:rPr lang="en-US" dirty="0"/>
            </a:br>
            <a:r>
              <a:rPr lang="en-US" sz="16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about us</a:t>
            </a:r>
          </a:p>
        </p:txBody>
      </p:sp>
      <p:sp>
        <p:nvSpPr>
          <p:cNvPr id="5" name="Google Shape;119;p24">
            <a:extLst>
              <a:ext uri="{FF2B5EF4-FFF2-40B4-BE49-F238E27FC236}">
                <a16:creationId xmlns:a16="http://schemas.microsoft.com/office/drawing/2014/main" id="{35F5E7C9-EBC5-4F3E-AD0C-F3E139D113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8709" y="339502"/>
            <a:ext cx="7429635" cy="47006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lang="en-US" sz="1500" dirty="0">
                <a:latin typeface="Rajdhani"/>
                <a:ea typeface="Rajdhani"/>
                <a:cs typeface="Rajdhani"/>
                <a:sym typeface="Rajdhani"/>
              </a:rPr>
              <a:t>SKEL Lab stands for </a:t>
            </a:r>
            <a:r>
              <a:rPr lang="en-US" sz="1500" b="1" dirty="0">
                <a:latin typeface="Rajdhani"/>
                <a:ea typeface="Rajdhani"/>
                <a:cs typeface="Rajdhani"/>
                <a:sym typeface="Rajdhani"/>
              </a:rPr>
              <a:t>Software and Knowledge Engineering Laboratory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lang="en-US" sz="1500" dirty="0">
                <a:latin typeface="Rajdhani"/>
                <a:ea typeface="Rajdhani"/>
                <a:cs typeface="Rajdhani"/>
                <a:sym typeface="Rajdhani"/>
              </a:rPr>
              <a:t>Created more than 30 years ago in 1989 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lang="en-US" sz="1500" dirty="0">
                <a:latin typeface="Rajdhani"/>
                <a:ea typeface="Rajdhani"/>
                <a:cs typeface="Rajdhani"/>
                <a:sym typeface="Rajdhani"/>
              </a:rPr>
              <a:t>SKEL is part of the </a:t>
            </a:r>
            <a:r>
              <a:rPr lang="en-US" sz="1500" b="1" dirty="0">
                <a:latin typeface="Rajdhani"/>
                <a:ea typeface="Rajdhani"/>
                <a:cs typeface="Rajdhani"/>
                <a:sym typeface="Rajdhani"/>
              </a:rPr>
              <a:t>Institute of Informatics &amp; Telecommunications </a:t>
            </a:r>
            <a:r>
              <a:rPr lang="en-GB" sz="1500" dirty="0">
                <a:latin typeface="Rajdhani"/>
                <a:ea typeface="Rajdhani"/>
                <a:cs typeface="Rajdhani"/>
                <a:sym typeface="Rajdhani"/>
              </a:rPr>
              <a:t>at the </a:t>
            </a:r>
            <a:r>
              <a:rPr lang="en" sz="1500" b="1" dirty="0">
                <a:latin typeface="Rajdhani"/>
                <a:ea typeface="Rajdhani"/>
                <a:cs typeface="Rajdhani"/>
                <a:sym typeface="Rajdhani"/>
              </a:rPr>
              <a:t>National Centre for Scientific Research  Demokritos</a:t>
            </a:r>
            <a:r>
              <a:rPr lang="en" sz="1500" dirty="0">
                <a:latin typeface="Rajdhani"/>
                <a:ea typeface="Rajdhani"/>
                <a:cs typeface="Rajdhani"/>
                <a:sym typeface="Rajdhani"/>
              </a:rPr>
              <a:t> </a:t>
            </a:r>
            <a:r>
              <a:rPr lang="en-US" sz="1500" dirty="0">
                <a:latin typeface="Rajdhani"/>
                <a:ea typeface="Rajdhani"/>
                <a:cs typeface="Rajdhani"/>
                <a:sym typeface="Rajdhani"/>
              </a:rPr>
              <a:t>the </a:t>
            </a:r>
            <a:r>
              <a:rPr lang="en" sz="1500" dirty="0">
                <a:latin typeface="Rajdhani"/>
                <a:ea typeface="Rajdhani"/>
                <a:cs typeface="Rajdhani"/>
                <a:sym typeface="Rajdhani"/>
              </a:rPr>
              <a:t>biggest interdisciplinary research centre in Greece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lang="en-US" sz="1500" dirty="0">
                <a:latin typeface="Rajdhani"/>
                <a:ea typeface="Rajdhani"/>
                <a:cs typeface="Rajdhani"/>
                <a:sym typeface="Rajdhani"/>
              </a:rPr>
              <a:t>Capitalizes on important computer and network infrastructure</a:t>
            </a:r>
          </a:p>
          <a:p>
            <a:pPr indent="-317500" algn="l">
              <a:lnSpc>
                <a:spcPct val="115000"/>
              </a:lnSpc>
              <a:spcBef>
                <a:spcPts val="1000"/>
              </a:spcBef>
              <a:buSzPts val="1400"/>
              <a:buFont typeface="Fira Sans Condensed Light"/>
              <a:buChar char="➔"/>
            </a:pPr>
            <a:r>
              <a:rPr lang="en-US" sz="1500" dirty="0">
                <a:latin typeface="Rajdhani"/>
                <a:ea typeface="Rajdhani"/>
                <a:cs typeface="Rajdhani"/>
                <a:sym typeface="Rajdhani"/>
              </a:rPr>
              <a:t>Invests heavily and leads cutting-edge R&amp;D activities focused on Artificial Intelligence (AI), Data Science, Robotics and Natural Language Processing (NLP)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lang="en-US" sz="1500" dirty="0">
                <a:latin typeface="Rajdhani"/>
                <a:ea typeface="Rajdhani"/>
                <a:cs typeface="Rajdhani"/>
                <a:sym typeface="Rajdhani"/>
              </a:rPr>
              <a:t>Concentrates on application domains: health, culture, security, news and media, smart cities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lang="en-US" sz="1500" dirty="0">
                <a:latin typeface="Rajdhani"/>
                <a:ea typeface="Rajdhani"/>
                <a:cs typeface="Rajdhani"/>
                <a:sym typeface="Rajdhani"/>
              </a:rPr>
              <a:t>Leader in the higher education landscape, participating in cross-institutional MSc programs, establishing joint PhD programs, organising seminars and summer schools</a:t>
            </a:r>
            <a:endParaRPr lang="en-GB" sz="1500" dirty="0">
              <a:latin typeface="Rajdhani"/>
              <a:ea typeface="Rajdhani"/>
              <a:cs typeface="Rajdhani"/>
              <a:sym typeface="Rajdhan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0B038-A0A2-45EC-8E86-C481486B5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4232460"/>
            <a:ext cx="731192" cy="837935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E081E7F-29DB-4728-9D94-CB2C1FB1E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207" y="4255939"/>
            <a:ext cx="576064" cy="6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8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D\Desktop\skeltbg.png">
            <a:extLst>
              <a:ext uri="{FF2B5EF4-FFF2-40B4-BE49-F238E27FC236}">
                <a16:creationId xmlns:a16="http://schemas.microsoft.com/office/drawing/2014/main" id="{E7D53424-E85E-44B4-BC2A-3FA5C14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42" y="2408995"/>
            <a:ext cx="2293921" cy="15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18;p24">
            <a:extLst>
              <a:ext uri="{FF2B5EF4-FFF2-40B4-BE49-F238E27FC236}">
                <a16:creationId xmlns:a16="http://schemas.microsoft.com/office/drawing/2014/main" id="{708D3B09-1EEC-4A3B-B319-8211A310D82A}"/>
              </a:ext>
            </a:extLst>
          </p:cNvPr>
          <p:cNvSpPr txBox="1">
            <a:spLocks/>
          </p:cNvSpPr>
          <p:nvPr/>
        </p:nvSpPr>
        <p:spPr>
          <a:xfrm>
            <a:off x="2944773" y="239486"/>
            <a:ext cx="4547379" cy="99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45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pPr algn="l"/>
            <a:r>
              <a:rPr lang="en-US" sz="2600" dirty="0">
                <a:solidFill>
                  <a:schemeClr val="tx1"/>
                </a:solidFill>
              </a:rPr>
              <a:t>    Research Groups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FEC50-12DF-4393-9327-A311CBEFBD54}"/>
              </a:ext>
            </a:extLst>
          </p:cNvPr>
          <p:cNvSpPr/>
          <p:nvPr/>
        </p:nvSpPr>
        <p:spPr>
          <a:xfrm>
            <a:off x="787393" y="1410884"/>
            <a:ext cx="2511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b="1" dirty="0">
                <a:solidFill>
                  <a:schemeClr val="tx1"/>
                </a:solidFill>
                <a:latin typeface="Rajdhani"/>
                <a:ea typeface="Rajdhani"/>
                <a:cs typeface="Rajdhani"/>
              </a:rPr>
              <a:t>CAKT | Content Analysis and Knowledge Technologies</a:t>
            </a:r>
            <a:endParaRPr lang="en-GB" b="1" dirty="0">
              <a:solidFill>
                <a:schemeClr val="tx1"/>
              </a:solidFill>
              <a:latin typeface="Rajdhani"/>
              <a:ea typeface="Rajdhani"/>
              <a:cs typeface="Rajdhan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B945FD-8BCE-46EB-A891-318D5D39CA52}"/>
              </a:ext>
            </a:extLst>
          </p:cNvPr>
          <p:cNvSpPr/>
          <p:nvPr/>
        </p:nvSpPr>
        <p:spPr>
          <a:xfrm>
            <a:off x="6568914" y="2868188"/>
            <a:ext cx="2520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chemeClr val="tx1"/>
                </a:solidFill>
                <a:latin typeface="Rajdhani"/>
                <a:ea typeface="Rajdhani"/>
                <a:cs typeface="Rajdhani"/>
              </a:rPr>
              <a:t>RoboSKEL</a:t>
            </a:r>
            <a:r>
              <a:rPr lang="en-GB" b="1" dirty="0">
                <a:solidFill>
                  <a:schemeClr val="tx1"/>
                </a:solidFill>
                <a:latin typeface="Rajdhani"/>
                <a:ea typeface="Rajdhani"/>
                <a:cs typeface="Rajdhani"/>
              </a:rPr>
              <a:t> | Robotics Activity </a:t>
            </a:r>
          </a:p>
        </p:txBody>
      </p:sp>
      <p:cxnSp>
        <p:nvCxnSpPr>
          <p:cNvPr id="9" name="Google Shape;442;p28">
            <a:extLst>
              <a:ext uri="{FF2B5EF4-FFF2-40B4-BE49-F238E27FC236}">
                <a16:creationId xmlns:a16="http://schemas.microsoft.com/office/drawing/2014/main" id="{CEAAD7C3-62B3-4123-8303-4D8E1BB723D2}"/>
              </a:ext>
            </a:extLst>
          </p:cNvPr>
          <p:cNvCxnSpPr>
            <a:cxnSpLocks/>
          </p:cNvCxnSpPr>
          <p:nvPr/>
        </p:nvCxnSpPr>
        <p:spPr>
          <a:xfrm flipV="1">
            <a:off x="2800291" y="3820810"/>
            <a:ext cx="1365250" cy="44250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" name="Google Shape;441;p28">
            <a:extLst>
              <a:ext uri="{FF2B5EF4-FFF2-40B4-BE49-F238E27FC236}">
                <a16:creationId xmlns:a16="http://schemas.microsoft.com/office/drawing/2014/main" id="{085060B1-6B03-4D9B-B017-D431B4C0C7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46729" y="1995686"/>
            <a:ext cx="1289012" cy="44435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" name="Google Shape;452;p28">
            <a:extLst>
              <a:ext uri="{FF2B5EF4-FFF2-40B4-BE49-F238E27FC236}">
                <a16:creationId xmlns:a16="http://schemas.microsoft.com/office/drawing/2014/main" id="{581DADA8-D331-415D-AD51-ED2DDAB96C86}"/>
              </a:ext>
            </a:extLst>
          </p:cNvPr>
          <p:cNvCxnSpPr>
            <a:cxnSpLocks/>
          </p:cNvCxnSpPr>
          <p:nvPr/>
        </p:nvCxnSpPr>
        <p:spPr>
          <a:xfrm rot="10800000">
            <a:off x="4829402" y="3820811"/>
            <a:ext cx="1587759" cy="442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C51FC21-99A5-46A8-A87A-3A6EBA49794D}"/>
              </a:ext>
            </a:extLst>
          </p:cNvPr>
          <p:cNvSpPr/>
          <p:nvPr/>
        </p:nvSpPr>
        <p:spPr>
          <a:xfrm>
            <a:off x="6456011" y="1594804"/>
            <a:ext cx="2511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Rajdhani"/>
                <a:ea typeface="Rajdhani"/>
                <a:cs typeface="Rajdhani"/>
              </a:rPr>
              <a:t>CER | Complex Event Recognition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F23401-E1DA-4FC0-BA0F-E99AC62B18C4}"/>
              </a:ext>
            </a:extLst>
          </p:cNvPr>
          <p:cNvSpPr/>
          <p:nvPr/>
        </p:nvSpPr>
        <p:spPr>
          <a:xfrm>
            <a:off x="441261" y="2864901"/>
            <a:ext cx="2511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Rajdhani"/>
                <a:ea typeface="Rajdhani"/>
                <a:cs typeface="Rajdhani"/>
              </a:rPr>
              <a:t>DEG | Data Engineering Group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16C01-4E8B-421E-AF50-20B21C76355D}"/>
              </a:ext>
            </a:extLst>
          </p:cNvPr>
          <p:cNvSpPr/>
          <p:nvPr/>
        </p:nvSpPr>
        <p:spPr>
          <a:xfrm>
            <a:off x="249873" y="3971775"/>
            <a:ext cx="2511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b="1" dirty="0">
                <a:solidFill>
                  <a:schemeClr val="tx1"/>
                </a:solidFill>
                <a:latin typeface="Rajdhani"/>
                <a:ea typeface="Rajdhani"/>
                <a:cs typeface="Rajdhani"/>
              </a:rPr>
              <a:t>DICE | Artificial Intelligence Center of Excellence on Document Intelligence </a:t>
            </a:r>
          </a:p>
        </p:txBody>
      </p:sp>
      <p:cxnSp>
        <p:nvCxnSpPr>
          <p:cNvPr id="16" name="Google Shape;441;p28">
            <a:extLst>
              <a:ext uri="{FF2B5EF4-FFF2-40B4-BE49-F238E27FC236}">
                <a16:creationId xmlns:a16="http://schemas.microsoft.com/office/drawing/2014/main" id="{329FA94D-A952-4972-941D-0B1EA9158616}"/>
              </a:ext>
            </a:extLst>
          </p:cNvPr>
          <p:cNvCxnSpPr>
            <a:cxnSpLocks/>
          </p:cNvCxnSpPr>
          <p:nvPr/>
        </p:nvCxnSpPr>
        <p:spPr>
          <a:xfrm>
            <a:off x="2754498" y="2065674"/>
            <a:ext cx="920745" cy="36191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1F82D6E-5721-409A-947F-FBBF6DA79513}"/>
              </a:ext>
            </a:extLst>
          </p:cNvPr>
          <p:cNvSpPr txBox="1"/>
          <p:nvPr/>
        </p:nvSpPr>
        <p:spPr>
          <a:xfrm>
            <a:off x="6224230" y="4194460"/>
            <a:ext cx="2535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  <a:latin typeface="Rajdhani"/>
                <a:cs typeface="Rajdhani"/>
              </a:rPr>
              <a:t>ID-IS | Intelligent </a:t>
            </a:r>
            <a:br>
              <a:rPr lang="en-US" b="1" dirty="0">
                <a:solidFill>
                  <a:schemeClr val="tx1"/>
                </a:solidFill>
                <a:latin typeface="Rajdhani"/>
                <a:cs typeface="Rajdhani"/>
              </a:rPr>
            </a:br>
            <a:r>
              <a:rPr lang="en-US" b="1" dirty="0">
                <a:solidFill>
                  <a:schemeClr val="tx1"/>
                </a:solidFill>
                <a:latin typeface="Rajdhani"/>
                <a:cs typeface="Rajdhani"/>
              </a:rPr>
              <a:t>Data-Intensive Systems</a:t>
            </a:r>
          </a:p>
        </p:txBody>
      </p:sp>
      <p:cxnSp>
        <p:nvCxnSpPr>
          <p:cNvPr id="18" name="Google Shape;442;p28">
            <a:extLst>
              <a:ext uri="{FF2B5EF4-FFF2-40B4-BE49-F238E27FC236}">
                <a16:creationId xmlns:a16="http://schemas.microsoft.com/office/drawing/2014/main" id="{E1C2D631-AC37-4CEB-82BE-5DC3DC0104EF}"/>
              </a:ext>
            </a:extLst>
          </p:cNvPr>
          <p:cNvCxnSpPr>
            <a:cxnSpLocks/>
          </p:cNvCxnSpPr>
          <p:nvPr/>
        </p:nvCxnSpPr>
        <p:spPr>
          <a:xfrm>
            <a:off x="2043108" y="3163638"/>
            <a:ext cx="1333500" cy="19301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9" name="Google Shape;442;p28">
            <a:extLst>
              <a:ext uri="{FF2B5EF4-FFF2-40B4-BE49-F238E27FC236}">
                <a16:creationId xmlns:a16="http://schemas.microsoft.com/office/drawing/2014/main" id="{55ED4E83-F93A-482E-9AE3-397D47E1C5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46730" y="3131920"/>
            <a:ext cx="1417545" cy="27761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0" name="Google Shape;442;p28">
            <a:extLst>
              <a:ext uri="{FF2B5EF4-FFF2-40B4-BE49-F238E27FC236}">
                <a16:creationId xmlns:a16="http://schemas.microsoft.com/office/drawing/2014/main" id="{9F062C59-CC55-4D30-A5F7-7085F8C88595}"/>
              </a:ext>
            </a:extLst>
          </p:cNvPr>
          <p:cNvCxnSpPr>
            <a:cxnSpLocks/>
          </p:cNvCxnSpPr>
          <p:nvPr/>
        </p:nvCxnSpPr>
        <p:spPr>
          <a:xfrm flipV="1">
            <a:off x="2952691" y="3973210"/>
            <a:ext cx="1365250" cy="44250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1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" name="Google Shape;441;p28">
            <a:extLst>
              <a:ext uri="{FF2B5EF4-FFF2-40B4-BE49-F238E27FC236}">
                <a16:creationId xmlns:a16="http://schemas.microsoft.com/office/drawing/2014/main" id="{B379C77F-686B-400E-A3F4-BC954ED1474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99129" y="2148086"/>
            <a:ext cx="1289012" cy="44435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1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3" name="Google Shape;452;p28">
            <a:extLst>
              <a:ext uri="{FF2B5EF4-FFF2-40B4-BE49-F238E27FC236}">
                <a16:creationId xmlns:a16="http://schemas.microsoft.com/office/drawing/2014/main" id="{6D8B8F34-0CA6-4671-BAEA-FA4E8A946CF5}"/>
              </a:ext>
            </a:extLst>
          </p:cNvPr>
          <p:cNvCxnSpPr>
            <a:cxnSpLocks/>
          </p:cNvCxnSpPr>
          <p:nvPr/>
        </p:nvCxnSpPr>
        <p:spPr>
          <a:xfrm rot="10800000">
            <a:off x="4981802" y="3973211"/>
            <a:ext cx="1587759" cy="442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1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4" name="Google Shape;441;p28">
            <a:extLst>
              <a:ext uri="{FF2B5EF4-FFF2-40B4-BE49-F238E27FC236}">
                <a16:creationId xmlns:a16="http://schemas.microsoft.com/office/drawing/2014/main" id="{7C47A1C8-A237-4B33-A552-8705C4D27CB3}"/>
              </a:ext>
            </a:extLst>
          </p:cNvPr>
          <p:cNvCxnSpPr>
            <a:cxnSpLocks/>
          </p:cNvCxnSpPr>
          <p:nvPr/>
        </p:nvCxnSpPr>
        <p:spPr>
          <a:xfrm>
            <a:off x="2906898" y="2218074"/>
            <a:ext cx="920745" cy="36191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1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5" name="Google Shape;442;p28">
            <a:extLst>
              <a:ext uri="{FF2B5EF4-FFF2-40B4-BE49-F238E27FC236}">
                <a16:creationId xmlns:a16="http://schemas.microsoft.com/office/drawing/2014/main" id="{5A27C187-33BB-416A-8D46-A16F79F4E531}"/>
              </a:ext>
            </a:extLst>
          </p:cNvPr>
          <p:cNvCxnSpPr>
            <a:cxnSpLocks/>
          </p:cNvCxnSpPr>
          <p:nvPr/>
        </p:nvCxnSpPr>
        <p:spPr>
          <a:xfrm>
            <a:off x="2195508" y="3316038"/>
            <a:ext cx="1333500" cy="19301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1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6" name="Google Shape;442;p28">
            <a:extLst>
              <a:ext uri="{FF2B5EF4-FFF2-40B4-BE49-F238E27FC236}">
                <a16:creationId xmlns:a16="http://schemas.microsoft.com/office/drawing/2014/main" id="{D4BBBD3C-DCDB-4CA1-9DF3-DD96B002A8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99130" y="3284320"/>
            <a:ext cx="1417545" cy="27761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1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49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18;p24">
            <a:extLst>
              <a:ext uri="{FF2B5EF4-FFF2-40B4-BE49-F238E27FC236}">
                <a16:creationId xmlns:a16="http://schemas.microsoft.com/office/drawing/2014/main" id="{CF1098CB-30B7-459D-B42B-7C3C2B006B3B}"/>
              </a:ext>
            </a:extLst>
          </p:cNvPr>
          <p:cNvSpPr txBox="1">
            <a:spLocks/>
          </p:cNvSpPr>
          <p:nvPr/>
        </p:nvSpPr>
        <p:spPr>
          <a:xfrm>
            <a:off x="3074511" y="350369"/>
            <a:ext cx="4547379" cy="99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45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ajdhani"/>
              <a:buNone/>
              <a:defRPr sz="18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pPr algn="l"/>
            <a:r>
              <a:rPr lang="en-US" sz="2600" dirty="0">
                <a:solidFill>
                  <a:schemeClr val="tx1"/>
                </a:solidFill>
              </a:rPr>
              <a:t>    Research Teams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DB2563-96BB-4347-A435-ED6C3B707532}"/>
              </a:ext>
            </a:extLst>
          </p:cNvPr>
          <p:cNvSpPr/>
          <p:nvPr/>
        </p:nvSpPr>
        <p:spPr>
          <a:xfrm>
            <a:off x="314926" y="1533562"/>
            <a:ext cx="2511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b="1" dirty="0" err="1">
                <a:solidFill>
                  <a:schemeClr val="tx1"/>
                </a:solidFill>
                <a:latin typeface="Rajdhani"/>
                <a:ea typeface="Rajdhani"/>
                <a:cs typeface="Rajdhani"/>
              </a:rPr>
              <a:t>BioHIT</a:t>
            </a:r>
            <a:r>
              <a:rPr lang="en-US" b="1" dirty="0">
                <a:solidFill>
                  <a:schemeClr val="tx1"/>
                </a:solidFill>
                <a:latin typeface="Rajdhani"/>
                <a:ea typeface="Rajdhani"/>
                <a:cs typeface="Rajdhani"/>
              </a:rPr>
              <a:t> | Biomedical and Health Informatics Team</a:t>
            </a:r>
            <a:endParaRPr lang="en-GB" b="1" dirty="0">
              <a:solidFill>
                <a:schemeClr val="tx1"/>
              </a:solidFill>
              <a:latin typeface="Rajdhani"/>
              <a:ea typeface="Rajdhani"/>
              <a:cs typeface="Rajdhani"/>
            </a:endParaRPr>
          </a:p>
        </p:txBody>
      </p:sp>
      <p:cxnSp>
        <p:nvCxnSpPr>
          <p:cNvPr id="29" name="Google Shape;442;p28">
            <a:extLst>
              <a:ext uri="{FF2B5EF4-FFF2-40B4-BE49-F238E27FC236}">
                <a16:creationId xmlns:a16="http://schemas.microsoft.com/office/drawing/2014/main" id="{ACEA1483-6591-4E33-998D-34C0578FD497}"/>
              </a:ext>
            </a:extLst>
          </p:cNvPr>
          <p:cNvCxnSpPr>
            <a:cxnSpLocks/>
          </p:cNvCxnSpPr>
          <p:nvPr/>
        </p:nvCxnSpPr>
        <p:spPr>
          <a:xfrm flipV="1">
            <a:off x="2171700" y="3448066"/>
            <a:ext cx="1533521" cy="47233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0" name="Google Shape;441;p28">
            <a:extLst>
              <a:ext uri="{FF2B5EF4-FFF2-40B4-BE49-F238E27FC236}">
                <a16:creationId xmlns:a16="http://schemas.microsoft.com/office/drawing/2014/main" id="{A8558105-0A48-4159-B692-CE61F71ED6A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64144" y="2463800"/>
            <a:ext cx="1093856" cy="73819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5DE69AD-D3CF-40FF-B4F5-6E7A42BD58B3}"/>
              </a:ext>
            </a:extLst>
          </p:cNvPr>
          <p:cNvSpPr/>
          <p:nvPr/>
        </p:nvSpPr>
        <p:spPr>
          <a:xfrm>
            <a:off x="342505" y="3372918"/>
            <a:ext cx="2511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b="1" dirty="0" err="1">
                <a:solidFill>
                  <a:schemeClr val="tx1"/>
                </a:solidFill>
                <a:latin typeface="Rajdhani"/>
                <a:ea typeface="Rajdhani"/>
                <a:cs typeface="Rajdhani"/>
              </a:rPr>
              <a:t>Artif@ct</a:t>
            </a:r>
            <a:r>
              <a:rPr lang="en-US" b="1" dirty="0">
                <a:solidFill>
                  <a:schemeClr val="tx1"/>
                </a:solidFill>
                <a:latin typeface="Rajdhani"/>
                <a:ea typeface="Rajdhani"/>
                <a:cs typeface="Rajdhani"/>
              </a:rPr>
              <a:t> | Artificial Intelligence for Culture</a:t>
            </a:r>
          </a:p>
        </p:txBody>
      </p:sp>
      <p:cxnSp>
        <p:nvCxnSpPr>
          <p:cNvPr id="33" name="Google Shape;441;p28">
            <a:extLst>
              <a:ext uri="{FF2B5EF4-FFF2-40B4-BE49-F238E27FC236}">
                <a16:creationId xmlns:a16="http://schemas.microsoft.com/office/drawing/2014/main" id="{4264586D-F343-4781-A070-1DD5950A1CD7}"/>
              </a:ext>
            </a:extLst>
          </p:cNvPr>
          <p:cNvCxnSpPr>
            <a:cxnSpLocks/>
          </p:cNvCxnSpPr>
          <p:nvPr/>
        </p:nvCxnSpPr>
        <p:spPr>
          <a:xfrm>
            <a:off x="1917700" y="2047307"/>
            <a:ext cx="1484938" cy="33318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BC45928-247E-4542-94BC-DE7F9FE4F51C}"/>
              </a:ext>
            </a:extLst>
          </p:cNvPr>
          <p:cNvSpPr txBox="1"/>
          <p:nvPr/>
        </p:nvSpPr>
        <p:spPr>
          <a:xfrm>
            <a:off x="6228184" y="1687450"/>
            <a:ext cx="25358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  <a:latin typeface="Rajdhani"/>
                <a:cs typeface="Rajdhani"/>
              </a:rPr>
              <a:t>AHEDD | the Attica Digital Innovation Hub for the Economy of Data &amp; Devices</a:t>
            </a:r>
          </a:p>
        </p:txBody>
      </p:sp>
      <p:pic>
        <p:nvPicPr>
          <p:cNvPr id="35" name="Picture 2" descr="C:\Users\D\Desktop\skeltbg.png">
            <a:extLst>
              <a:ext uri="{FF2B5EF4-FFF2-40B4-BE49-F238E27FC236}">
                <a16:creationId xmlns:a16="http://schemas.microsoft.com/office/drawing/2014/main" id="{6664053D-D165-4DB0-BBDE-0C8C2F16B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69" y="1974507"/>
            <a:ext cx="2293921" cy="15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Google Shape;442;p28">
            <a:extLst>
              <a:ext uri="{FF2B5EF4-FFF2-40B4-BE49-F238E27FC236}">
                <a16:creationId xmlns:a16="http://schemas.microsoft.com/office/drawing/2014/main" id="{93EFA877-077C-44CF-9BCC-14295D122190}"/>
              </a:ext>
            </a:extLst>
          </p:cNvPr>
          <p:cNvCxnSpPr>
            <a:cxnSpLocks/>
          </p:cNvCxnSpPr>
          <p:nvPr/>
        </p:nvCxnSpPr>
        <p:spPr>
          <a:xfrm flipV="1">
            <a:off x="2324100" y="3600466"/>
            <a:ext cx="1533521" cy="47233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1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7" name="Google Shape;441;p28">
            <a:extLst>
              <a:ext uri="{FF2B5EF4-FFF2-40B4-BE49-F238E27FC236}">
                <a16:creationId xmlns:a16="http://schemas.microsoft.com/office/drawing/2014/main" id="{427400EC-2086-415A-81A4-2B6817A1F08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16544" y="2616200"/>
            <a:ext cx="1093856" cy="73819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1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8" name="Google Shape;441;p28">
            <a:extLst>
              <a:ext uri="{FF2B5EF4-FFF2-40B4-BE49-F238E27FC236}">
                <a16:creationId xmlns:a16="http://schemas.microsoft.com/office/drawing/2014/main" id="{3DCDB05B-686E-4EA0-96ED-AB4353178A10}"/>
              </a:ext>
            </a:extLst>
          </p:cNvPr>
          <p:cNvCxnSpPr>
            <a:cxnSpLocks/>
          </p:cNvCxnSpPr>
          <p:nvPr/>
        </p:nvCxnSpPr>
        <p:spPr>
          <a:xfrm>
            <a:off x="2070100" y="2199707"/>
            <a:ext cx="1484938" cy="33318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1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94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D\Desktop\skeltbg.png">
            <a:extLst>
              <a:ext uri="{FF2B5EF4-FFF2-40B4-BE49-F238E27FC236}">
                <a16:creationId xmlns:a16="http://schemas.microsoft.com/office/drawing/2014/main" id="{E7D53424-E85E-44B4-BC2A-3FA5C14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23" y="509215"/>
            <a:ext cx="1176168" cy="8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Google Shape;158;p30">
            <a:extLst>
              <a:ext uri="{FF2B5EF4-FFF2-40B4-BE49-F238E27FC236}">
                <a16:creationId xmlns:a16="http://schemas.microsoft.com/office/drawing/2014/main" id="{455009A0-AA68-461F-8F9C-85F0E3EC3576}"/>
              </a:ext>
            </a:extLst>
          </p:cNvPr>
          <p:cNvCxnSpPr>
            <a:cxnSpLocks/>
          </p:cNvCxnSpPr>
          <p:nvPr/>
        </p:nvCxnSpPr>
        <p:spPr>
          <a:xfrm>
            <a:off x="7668344" y="0"/>
            <a:ext cx="0" cy="34685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19;p24">
            <a:extLst>
              <a:ext uri="{FF2B5EF4-FFF2-40B4-BE49-F238E27FC236}">
                <a16:creationId xmlns:a16="http://schemas.microsoft.com/office/drawing/2014/main" id="{77DD1F4C-515A-414D-A7DE-AC23468C63E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67228" y="149212"/>
            <a:ext cx="2940338" cy="1531562"/>
          </a:xfrm>
          <a:prstGeom prst="rect">
            <a:avLst/>
          </a:prstGeom>
          <a:ln w="3175">
            <a:solidFill>
              <a:srgbClr val="FFFF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lnSpc>
                <a:spcPct val="115000"/>
              </a:lnSpc>
              <a:spcBef>
                <a:spcPts val="1000"/>
              </a:spcBef>
              <a:buClr>
                <a:srgbClr val="F3F3F3"/>
              </a:buClr>
              <a:buSzPts val="1400"/>
            </a:pPr>
            <a:r>
              <a:rPr lang="en-US" sz="1400" b="1" dirty="0">
                <a:solidFill>
                  <a:schemeClr val="tx1"/>
                </a:solidFill>
                <a:latin typeface="Rajdhani"/>
                <a:cs typeface="Rajdhani"/>
                <a:sym typeface="Rajdhani"/>
              </a:rPr>
              <a:t>SKEL VISION</a:t>
            </a:r>
          </a:p>
          <a:p>
            <a:pPr marL="13970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</a:pPr>
            <a:r>
              <a:rPr lang="en-US" sz="1400" dirty="0">
                <a:solidFill>
                  <a:schemeClr val="tx1"/>
                </a:solidFill>
                <a:latin typeface="Rajdhani"/>
                <a:cs typeface="Rajdhani"/>
                <a:sym typeface="Rajdhani"/>
              </a:rPr>
              <a:t>Putting Technology/AI to work for the greater good of society and the environment whilst helping the Industry to advance</a:t>
            </a:r>
            <a:endParaRPr lang="en-GB" sz="1400" dirty="0">
              <a:solidFill>
                <a:schemeClr val="tx1"/>
              </a:solidFill>
              <a:latin typeface="Rajdhani"/>
              <a:cs typeface="Rajdhani"/>
              <a:sym typeface="Rajdhani"/>
            </a:endParaRPr>
          </a:p>
        </p:txBody>
      </p:sp>
      <p:sp>
        <p:nvSpPr>
          <p:cNvPr id="17" name="Google Shape;119;p24">
            <a:extLst>
              <a:ext uri="{FF2B5EF4-FFF2-40B4-BE49-F238E27FC236}">
                <a16:creationId xmlns:a16="http://schemas.microsoft.com/office/drawing/2014/main" id="{E38A17CB-D554-4F2E-B1A6-B2C4BEED8D05}"/>
              </a:ext>
            </a:extLst>
          </p:cNvPr>
          <p:cNvSpPr txBox="1">
            <a:spLocks/>
          </p:cNvSpPr>
          <p:nvPr/>
        </p:nvSpPr>
        <p:spPr>
          <a:xfrm>
            <a:off x="-36512" y="2308089"/>
            <a:ext cx="3268834" cy="153156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14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139700" indent="0" algn="l">
              <a:lnSpc>
                <a:spcPct val="115000"/>
              </a:lnSpc>
              <a:spcBef>
                <a:spcPts val="1000"/>
              </a:spcBef>
              <a:buSzPts val="1400"/>
            </a:pPr>
            <a:r>
              <a:rPr lang="en-US" b="1" dirty="0">
                <a:solidFill>
                  <a:schemeClr val="tx1"/>
                </a:solidFill>
                <a:latin typeface="Rajdhani"/>
                <a:ea typeface="Rajdhani"/>
                <a:cs typeface="Rajdhani"/>
                <a:sym typeface="Rajdhani"/>
              </a:rPr>
              <a:t>SKEL MISSION</a:t>
            </a:r>
          </a:p>
          <a:p>
            <a:pPr marL="139700" indent="0" algn="l">
              <a:lnSpc>
                <a:spcPct val="115000"/>
              </a:lnSpc>
              <a:spcBef>
                <a:spcPts val="1000"/>
              </a:spcBef>
              <a:buSzPts val="1400"/>
            </a:pPr>
            <a:r>
              <a:rPr lang="en-US" dirty="0">
                <a:solidFill>
                  <a:schemeClr val="tx1"/>
                </a:solidFill>
                <a:latin typeface="Rajdhani"/>
                <a:ea typeface="Rajdhani"/>
                <a:cs typeface="Rajdhani"/>
                <a:sym typeface="Rajdhani"/>
              </a:rPr>
              <a:t>Our Mission is to help Technology/AI advance scientifically &amp; transfer this knowledge to Industry which</a:t>
            </a:r>
            <a:br>
              <a:rPr lang="en-US" dirty="0">
                <a:solidFill>
                  <a:schemeClr val="tx1"/>
                </a:solidFill>
                <a:latin typeface="Rajdhani"/>
                <a:ea typeface="Rajdhani"/>
                <a:cs typeface="Rajdhani"/>
                <a:sym typeface="Rajdhani"/>
              </a:rPr>
            </a:br>
            <a:r>
              <a:rPr lang="en-US" dirty="0">
                <a:solidFill>
                  <a:schemeClr val="tx1"/>
                </a:solidFill>
                <a:latin typeface="Rajdhani"/>
                <a:ea typeface="Rajdhani"/>
                <a:cs typeface="Rajdhani"/>
                <a:sym typeface="Rajdhani"/>
              </a:rPr>
              <a:t>will feed back to society</a:t>
            </a:r>
            <a:endParaRPr lang="en-GB" dirty="0">
              <a:solidFill>
                <a:schemeClr val="tx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pic>
        <p:nvPicPr>
          <p:cNvPr id="18" name="Picture 1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F1C837F-41BB-4832-A41D-63E3E9D98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306" y="691565"/>
            <a:ext cx="4360422" cy="4006946"/>
          </a:xfrm>
          <a:prstGeom prst="rect">
            <a:avLst/>
          </a:prstGeom>
        </p:spPr>
      </p:pic>
      <p:pic>
        <p:nvPicPr>
          <p:cNvPr id="20" name="Picture 2" descr="C:\Users\D\Desktop\skeltbg.png">
            <a:extLst>
              <a:ext uri="{FF2B5EF4-FFF2-40B4-BE49-F238E27FC236}">
                <a16:creationId xmlns:a16="http://schemas.microsoft.com/office/drawing/2014/main" id="{2CBC426A-A94E-4573-AD23-1F722601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45" y="2859782"/>
            <a:ext cx="1296144" cy="8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05;p23">
            <a:extLst>
              <a:ext uri="{FF2B5EF4-FFF2-40B4-BE49-F238E27FC236}">
                <a16:creationId xmlns:a16="http://schemas.microsoft.com/office/drawing/2014/main" id="{FA3B1087-7F7A-4A8B-8003-13850BB9D389}"/>
              </a:ext>
            </a:extLst>
          </p:cNvPr>
          <p:cNvSpPr txBox="1">
            <a:spLocks/>
          </p:cNvSpPr>
          <p:nvPr/>
        </p:nvSpPr>
        <p:spPr>
          <a:xfrm>
            <a:off x="7668343" y="2512800"/>
            <a:ext cx="1656173" cy="10081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2"/>
              <a:buNone/>
              <a:defRPr sz="3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22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1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let’s meet</a:t>
            </a:r>
            <a:br>
              <a:rPr lang="en-US" dirty="0"/>
            </a:br>
            <a:r>
              <a:rPr lang="en-US" sz="14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vision &amp; mission</a:t>
            </a:r>
          </a:p>
        </p:txBody>
      </p:sp>
    </p:spTree>
    <p:extLst>
      <p:ext uri="{BB962C8B-B14F-4D97-AF65-F5344CB8AC3E}">
        <p14:creationId xmlns:p14="http://schemas.microsoft.com/office/powerpoint/2010/main" val="338157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D\Desktop\skeltbg.png">
            <a:extLst>
              <a:ext uri="{FF2B5EF4-FFF2-40B4-BE49-F238E27FC236}">
                <a16:creationId xmlns:a16="http://schemas.microsoft.com/office/drawing/2014/main" id="{E7D53424-E85E-44B4-BC2A-3FA5C14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1870"/>
            <a:ext cx="2061688" cy="14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Google Shape;158;p30">
            <a:extLst>
              <a:ext uri="{FF2B5EF4-FFF2-40B4-BE49-F238E27FC236}">
                <a16:creationId xmlns:a16="http://schemas.microsoft.com/office/drawing/2014/main" id="{455009A0-AA68-461F-8F9C-85F0E3EC3576}"/>
              </a:ext>
            </a:extLst>
          </p:cNvPr>
          <p:cNvCxnSpPr>
            <a:cxnSpLocks/>
          </p:cNvCxnSpPr>
          <p:nvPr/>
        </p:nvCxnSpPr>
        <p:spPr>
          <a:xfrm>
            <a:off x="5142790" y="0"/>
            <a:ext cx="0" cy="34685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105;p23">
            <a:extLst>
              <a:ext uri="{FF2B5EF4-FFF2-40B4-BE49-F238E27FC236}">
                <a16:creationId xmlns:a16="http://schemas.microsoft.com/office/drawing/2014/main" id="{091C5537-DD25-47C4-8374-01EE9EFA1665}"/>
              </a:ext>
            </a:extLst>
          </p:cNvPr>
          <p:cNvSpPr txBox="1">
            <a:spLocks/>
          </p:cNvSpPr>
          <p:nvPr/>
        </p:nvSpPr>
        <p:spPr>
          <a:xfrm>
            <a:off x="5292080" y="2837938"/>
            <a:ext cx="3240359" cy="630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2"/>
              <a:buNone/>
              <a:defRPr sz="3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32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expertise</a:t>
            </a:r>
          </a:p>
        </p:txBody>
      </p:sp>
      <p:sp>
        <p:nvSpPr>
          <p:cNvPr id="31" name="Google Shape;105;p23">
            <a:extLst>
              <a:ext uri="{FF2B5EF4-FFF2-40B4-BE49-F238E27FC236}">
                <a16:creationId xmlns:a16="http://schemas.microsoft.com/office/drawing/2014/main" id="{2DF1AD52-300B-4B25-9668-93D19C5245F9}"/>
              </a:ext>
            </a:extLst>
          </p:cNvPr>
          <p:cNvSpPr txBox="1">
            <a:spLocks/>
          </p:cNvSpPr>
          <p:nvPr/>
        </p:nvSpPr>
        <p:spPr>
          <a:xfrm>
            <a:off x="4512186" y="2926292"/>
            <a:ext cx="649260" cy="4538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2"/>
              <a:buNone/>
              <a:defRPr sz="3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48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7510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D\Desktop\skeltbg.png">
            <a:extLst>
              <a:ext uri="{FF2B5EF4-FFF2-40B4-BE49-F238E27FC236}">
                <a16:creationId xmlns:a16="http://schemas.microsoft.com/office/drawing/2014/main" id="{E7D53424-E85E-44B4-BC2A-3FA5C14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23" y="509215"/>
            <a:ext cx="1176168" cy="8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Google Shape;158;p30">
            <a:extLst>
              <a:ext uri="{FF2B5EF4-FFF2-40B4-BE49-F238E27FC236}">
                <a16:creationId xmlns:a16="http://schemas.microsoft.com/office/drawing/2014/main" id="{455009A0-AA68-461F-8F9C-85F0E3EC3576}"/>
              </a:ext>
            </a:extLst>
          </p:cNvPr>
          <p:cNvCxnSpPr>
            <a:cxnSpLocks/>
          </p:cNvCxnSpPr>
          <p:nvPr/>
        </p:nvCxnSpPr>
        <p:spPr>
          <a:xfrm>
            <a:off x="7668344" y="0"/>
            <a:ext cx="0" cy="34685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105;p23">
            <a:extLst>
              <a:ext uri="{FF2B5EF4-FFF2-40B4-BE49-F238E27FC236}">
                <a16:creationId xmlns:a16="http://schemas.microsoft.com/office/drawing/2014/main" id="{091C5537-DD25-47C4-8374-01EE9EFA1665}"/>
              </a:ext>
            </a:extLst>
          </p:cNvPr>
          <p:cNvSpPr txBox="1">
            <a:spLocks/>
          </p:cNvSpPr>
          <p:nvPr/>
        </p:nvSpPr>
        <p:spPr>
          <a:xfrm>
            <a:off x="7710787" y="2592024"/>
            <a:ext cx="1547664" cy="10081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2"/>
              <a:buNone/>
              <a:defRPr sz="3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quada One"/>
              <a:buNone/>
              <a:defRPr sz="18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22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2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Rajdhani" panose="020B0604020202020204" charset="0"/>
                <a:cs typeface="Rajdhani" panose="020B0604020202020204" charset="0"/>
              </a:rPr>
              <a:t>expertise</a:t>
            </a:r>
            <a:endParaRPr lang="en-US" sz="1600" b="0" dirty="0">
              <a:solidFill>
                <a:schemeClr val="tx1"/>
              </a:solidFill>
              <a:latin typeface="Rajdhani" panose="020B0604020202020204" charset="0"/>
              <a:cs typeface="Rajdhani" panose="020B0604020202020204" charset="0"/>
            </a:endParaRPr>
          </a:p>
        </p:txBody>
      </p:sp>
      <p:pic>
        <p:nvPicPr>
          <p:cNvPr id="8" name="Google Shape;416;p15">
            <a:extLst>
              <a:ext uri="{FF2B5EF4-FFF2-40B4-BE49-F238E27FC236}">
                <a16:creationId xmlns:a16="http://schemas.microsoft.com/office/drawing/2014/main" id="{F305257D-6D5D-400C-9A73-872C64F193D1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5013886" y="335066"/>
            <a:ext cx="1327986" cy="1399203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Google Shape;119;p24">
            <a:extLst>
              <a:ext uri="{FF2B5EF4-FFF2-40B4-BE49-F238E27FC236}">
                <a16:creationId xmlns:a16="http://schemas.microsoft.com/office/drawing/2014/main" id="{04E18DE5-5174-429E-AF4D-132D6092CD2F}"/>
              </a:ext>
            </a:extLst>
          </p:cNvPr>
          <p:cNvSpPr txBox="1">
            <a:spLocks/>
          </p:cNvSpPr>
          <p:nvPr/>
        </p:nvSpPr>
        <p:spPr>
          <a:xfrm>
            <a:off x="2539059" y="610458"/>
            <a:ext cx="2296709" cy="106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14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Fira Sans Condensed Light"/>
              <a:buNone/>
              <a:defRPr sz="28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139700" indent="0">
              <a:lnSpc>
                <a:spcPct val="115000"/>
              </a:lnSpc>
              <a:spcBef>
                <a:spcPts val="1000"/>
              </a:spcBef>
              <a:buSzPts val="1400"/>
            </a:pPr>
            <a:r>
              <a:rPr lang="en" b="1" dirty="0">
                <a:solidFill>
                  <a:schemeClr val="tx1"/>
                </a:solidFill>
                <a:latin typeface="Rajdhani"/>
                <a:ea typeface="Rajdhani"/>
                <a:cs typeface="Rajdhani"/>
              </a:rPr>
              <a:t>Dr. George Paliouras</a:t>
            </a:r>
            <a:br>
              <a:rPr lang="fr-FR" b="1" dirty="0">
                <a:solidFill>
                  <a:schemeClr val="tx1"/>
                </a:solidFill>
                <a:latin typeface="Rajdhani"/>
                <a:ea typeface="Rajdhani"/>
                <a:cs typeface="Rajdhani"/>
                <a:sym typeface="Rajdhani"/>
              </a:rPr>
            </a:br>
            <a:r>
              <a:rPr lang="fr-FR" i="1" dirty="0">
                <a:solidFill>
                  <a:schemeClr val="tx1"/>
                </a:solidFill>
                <a:latin typeface="Rajdhani"/>
                <a:ea typeface="Rajdhani"/>
                <a:cs typeface="Rajdhani"/>
                <a:sym typeface="Rajdhani"/>
              </a:rPr>
              <a:t>Head of </a:t>
            </a:r>
            <a:r>
              <a:rPr lang="fr-FR" i="1" dirty="0" err="1">
                <a:solidFill>
                  <a:schemeClr val="tx1"/>
                </a:solidFill>
                <a:latin typeface="Rajdhani"/>
                <a:ea typeface="Rajdhani"/>
                <a:cs typeface="Rajdhani"/>
                <a:sym typeface="Rajdhani"/>
              </a:rPr>
              <a:t>Lab</a:t>
            </a:r>
            <a:endParaRPr lang="fr-FR" i="1" dirty="0">
              <a:solidFill>
                <a:schemeClr val="tx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" name="Google Shape;119;p24">
            <a:extLst>
              <a:ext uri="{FF2B5EF4-FFF2-40B4-BE49-F238E27FC236}">
                <a16:creationId xmlns:a16="http://schemas.microsoft.com/office/drawing/2014/main" id="{06A77E5F-F739-4820-A648-64186BE1385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9552" y="2244808"/>
            <a:ext cx="5826713" cy="23494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ajdhani"/>
                <a:ea typeface="Rajdhani"/>
                <a:cs typeface="Rajdhani"/>
                <a:sym typeface="Rajdhani"/>
              </a:rPr>
              <a:t>With more than 110 staff, SKEL has a wide skillset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ajdhani"/>
                <a:ea typeface="Rajdhani"/>
                <a:cs typeface="Rajdhani"/>
                <a:sym typeface="Rajdhani"/>
              </a:rPr>
              <a:t>50+ Researchers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ajdhani"/>
                <a:ea typeface="Rajdhani"/>
                <a:cs typeface="Rajdhani"/>
                <a:sym typeface="Rajdhani"/>
              </a:rPr>
              <a:t>20+ Research Projects in progress 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ajdhani"/>
                <a:ea typeface="Rajdhani"/>
                <a:cs typeface="Rajdhani"/>
                <a:sym typeface="Rajdhani"/>
              </a:rPr>
              <a:t>Innovation - Patents - Services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ajdhani"/>
                <a:ea typeface="Rajdhani"/>
                <a:cs typeface="Rajdhani"/>
                <a:sym typeface="Rajdhani"/>
              </a:rPr>
              <a:t>Successful international collaborations | EY /DICE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  <p:extLst>
      <p:ext uri="{BB962C8B-B14F-4D97-AF65-F5344CB8AC3E}">
        <p14:creationId xmlns:p14="http://schemas.microsoft.com/office/powerpoint/2010/main" val="169180487"/>
      </p:ext>
    </p:extLst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402</Words>
  <Application>Microsoft Office PowerPoint</Application>
  <PresentationFormat>On-screen Show (16:9)</PresentationFormat>
  <Paragraphs>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Fira Sans Extra Condensed Medium</vt:lpstr>
      <vt:lpstr>Squada One</vt:lpstr>
      <vt:lpstr>Rajdhani</vt:lpstr>
      <vt:lpstr>Calibri</vt:lpstr>
      <vt:lpstr>Roboto Condensed Light</vt:lpstr>
      <vt:lpstr>Fira Sans Condensed Light</vt:lpstr>
      <vt:lpstr>Exo 2</vt:lpstr>
      <vt:lpstr>Tech Newsletter by Slidesgo</vt:lpstr>
      <vt:lpstr> Presentation title</vt:lpstr>
      <vt:lpstr>innovation &amp;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  personal webpage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 Retrospective 2020</dc:title>
  <dc:creator>Despoina ki</dc:creator>
  <cp:lastModifiedBy>iit007@Demokritosgr.onmicrosoft.com</cp:lastModifiedBy>
  <cp:revision>179</cp:revision>
  <dcterms:modified xsi:type="dcterms:W3CDTF">2021-02-24T23:25:25Z</dcterms:modified>
</cp:coreProperties>
</file>